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9" r:id="rId3"/>
    <p:sldId id="257" r:id="rId4"/>
    <p:sldId id="258" r:id="rId5"/>
    <p:sldId id="260" r:id="rId6"/>
    <p:sldId id="261" r:id="rId7"/>
    <p:sldId id="263" r:id="rId8"/>
    <p:sldId id="264" r:id="rId9"/>
    <p:sldId id="265" r:id="rId10"/>
    <p:sldId id="266"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37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2318B3-3127-4084-96FD-80A4B8D08204}" type="datetimeFigureOut">
              <a:rPr lang="en-GB" smtClean="0"/>
              <a:t>16/08/2016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3F149C9-981B-40DD-BC46-1086A6B01A69}" type="slidenum">
              <a:rPr lang="en-GB" smtClean="0"/>
              <a:t>‹#›</a:t>
            </a:fld>
            <a:endParaRPr lang="en-GB"/>
          </a:p>
        </p:txBody>
      </p:sp>
    </p:spTree>
    <p:extLst>
      <p:ext uri="{BB962C8B-B14F-4D97-AF65-F5344CB8AC3E}">
        <p14:creationId xmlns:p14="http://schemas.microsoft.com/office/powerpoint/2010/main" val="7179345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lesson should last 1.5 hours:</a:t>
            </a:r>
            <a:r>
              <a:rPr lang="en-GB" baseline="0" dirty="0" smtClean="0"/>
              <a:t> quiz + infographic – 20 mins; predict, discuss + text 1 – 20 mins; predict + jigsaw reading/share points – 30 mins; write tweets to summarise – 20 mins. You can, of course, also add a focus on language (</a:t>
            </a:r>
            <a:r>
              <a:rPr lang="en-GB" baseline="0" dirty="0" err="1" smtClean="0"/>
              <a:t>eg</a:t>
            </a:r>
            <a:r>
              <a:rPr lang="en-GB" baseline="0" dirty="0" smtClean="0"/>
              <a:t>. A/B pairs look and teach each other vocabulary/phrases from their text)</a:t>
            </a:r>
            <a:endParaRPr lang="en-GB" dirty="0"/>
          </a:p>
        </p:txBody>
      </p:sp>
      <p:sp>
        <p:nvSpPr>
          <p:cNvPr id="4" name="Slide Number Placeholder 3"/>
          <p:cNvSpPr>
            <a:spLocks noGrp="1"/>
          </p:cNvSpPr>
          <p:nvPr>
            <p:ph type="sldNum" sz="quarter" idx="10"/>
          </p:nvPr>
        </p:nvSpPr>
        <p:spPr/>
        <p:txBody>
          <a:bodyPr/>
          <a:lstStyle/>
          <a:p>
            <a:fld id="{23F149C9-981B-40DD-BC46-1086A6B01A69}" type="slidenum">
              <a:rPr lang="en-GB" smtClean="0"/>
              <a:t>2</a:t>
            </a:fld>
            <a:endParaRPr lang="en-GB"/>
          </a:p>
        </p:txBody>
      </p:sp>
    </p:spTree>
    <p:extLst>
      <p:ext uri="{BB962C8B-B14F-4D97-AF65-F5344CB8AC3E}">
        <p14:creationId xmlns:p14="http://schemas.microsoft.com/office/powerpoint/2010/main" val="14455903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Pairs or small groups of A and B can compare after</a:t>
            </a:r>
            <a:r>
              <a:rPr lang="en-GB" baseline="0" dirty="0" smtClean="0"/>
              <a:t> reading their article, before getting into A/B pairs.</a:t>
            </a:r>
            <a:endParaRPr lang="en-GB" dirty="0"/>
          </a:p>
        </p:txBody>
      </p:sp>
      <p:sp>
        <p:nvSpPr>
          <p:cNvPr id="4" name="Slide Number Placeholder 3"/>
          <p:cNvSpPr>
            <a:spLocks noGrp="1"/>
          </p:cNvSpPr>
          <p:nvPr>
            <p:ph type="sldNum" sz="quarter" idx="10"/>
          </p:nvPr>
        </p:nvSpPr>
        <p:spPr/>
        <p:txBody>
          <a:bodyPr/>
          <a:lstStyle/>
          <a:p>
            <a:fld id="{23F149C9-981B-40DD-BC46-1086A6B01A69}" type="slidenum">
              <a:rPr lang="en-GB" smtClean="0"/>
              <a:t>8</a:t>
            </a:fld>
            <a:endParaRPr lang="en-GB"/>
          </a:p>
        </p:txBody>
      </p:sp>
    </p:spTree>
    <p:extLst>
      <p:ext uri="{BB962C8B-B14F-4D97-AF65-F5344CB8AC3E}">
        <p14:creationId xmlns:p14="http://schemas.microsoft.com/office/powerpoint/2010/main" val="21989147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6FA9D7DE-3A6B-48A1-891E-05D81C625E76}" type="datetimeFigureOut">
              <a:rPr lang="en-GB" smtClean="0"/>
              <a:t>16/08/2016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697806-305F-4CAD-B140-285407636612}" type="slidenum">
              <a:rPr lang="en-GB" smtClean="0"/>
              <a:t>‹#›</a:t>
            </a:fld>
            <a:endParaRPr lang="en-GB"/>
          </a:p>
        </p:txBody>
      </p:sp>
    </p:spTree>
    <p:extLst>
      <p:ext uri="{BB962C8B-B14F-4D97-AF65-F5344CB8AC3E}">
        <p14:creationId xmlns:p14="http://schemas.microsoft.com/office/powerpoint/2010/main" val="8486849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FA9D7DE-3A6B-48A1-891E-05D81C625E76}" type="datetimeFigureOut">
              <a:rPr lang="en-GB" smtClean="0"/>
              <a:t>16/08/2016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697806-305F-4CAD-B140-285407636612}" type="slidenum">
              <a:rPr lang="en-GB" smtClean="0"/>
              <a:t>‹#›</a:t>
            </a:fld>
            <a:endParaRPr lang="en-GB"/>
          </a:p>
        </p:txBody>
      </p:sp>
    </p:spTree>
    <p:extLst>
      <p:ext uri="{BB962C8B-B14F-4D97-AF65-F5344CB8AC3E}">
        <p14:creationId xmlns:p14="http://schemas.microsoft.com/office/powerpoint/2010/main" val="13796644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FA9D7DE-3A6B-48A1-891E-05D81C625E76}" type="datetimeFigureOut">
              <a:rPr lang="en-GB" smtClean="0"/>
              <a:t>16/08/2016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697806-305F-4CAD-B140-285407636612}" type="slidenum">
              <a:rPr lang="en-GB" smtClean="0"/>
              <a:t>‹#›</a:t>
            </a:fld>
            <a:endParaRPr lang="en-GB"/>
          </a:p>
        </p:txBody>
      </p:sp>
    </p:spTree>
    <p:extLst>
      <p:ext uri="{BB962C8B-B14F-4D97-AF65-F5344CB8AC3E}">
        <p14:creationId xmlns:p14="http://schemas.microsoft.com/office/powerpoint/2010/main" val="487495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FA9D7DE-3A6B-48A1-891E-05D81C625E76}" type="datetimeFigureOut">
              <a:rPr lang="en-GB" smtClean="0"/>
              <a:t>16/08/2016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697806-305F-4CAD-B140-285407636612}" type="slidenum">
              <a:rPr lang="en-GB" smtClean="0"/>
              <a:t>‹#›</a:t>
            </a:fld>
            <a:endParaRPr lang="en-GB"/>
          </a:p>
        </p:txBody>
      </p:sp>
    </p:spTree>
    <p:extLst>
      <p:ext uri="{BB962C8B-B14F-4D97-AF65-F5344CB8AC3E}">
        <p14:creationId xmlns:p14="http://schemas.microsoft.com/office/powerpoint/2010/main" val="14874666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FA9D7DE-3A6B-48A1-891E-05D81C625E76}" type="datetimeFigureOut">
              <a:rPr lang="en-GB" smtClean="0"/>
              <a:t>16/08/2016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697806-305F-4CAD-B140-285407636612}" type="slidenum">
              <a:rPr lang="en-GB" smtClean="0"/>
              <a:t>‹#›</a:t>
            </a:fld>
            <a:endParaRPr lang="en-GB"/>
          </a:p>
        </p:txBody>
      </p:sp>
    </p:spTree>
    <p:extLst>
      <p:ext uri="{BB962C8B-B14F-4D97-AF65-F5344CB8AC3E}">
        <p14:creationId xmlns:p14="http://schemas.microsoft.com/office/powerpoint/2010/main" val="19484015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6FA9D7DE-3A6B-48A1-891E-05D81C625E76}" type="datetimeFigureOut">
              <a:rPr lang="en-GB" smtClean="0"/>
              <a:t>16/08/2016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6697806-305F-4CAD-B140-285407636612}" type="slidenum">
              <a:rPr lang="en-GB" smtClean="0"/>
              <a:t>‹#›</a:t>
            </a:fld>
            <a:endParaRPr lang="en-GB"/>
          </a:p>
        </p:txBody>
      </p:sp>
    </p:spTree>
    <p:extLst>
      <p:ext uri="{BB962C8B-B14F-4D97-AF65-F5344CB8AC3E}">
        <p14:creationId xmlns:p14="http://schemas.microsoft.com/office/powerpoint/2010/main" val="12264463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6FA9D7DE-3A6B-48A1-891E-05D81C625E76}" type="datetimeFigureOut">
              <a:rPr lang="en-GB" smtClean="0"/>
              <a:t>16/08/2016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6697806-305F-4CAD-B140-285407636612}" type="slidenum">
              <a:rPr lang="en-GB" smtClean="0"/>
              <a:t>‹#›</a:t>
            </a:fld>
            <a:endParaRPr lang="en-GB"/>
          </a:p>
        </p:txBody>
      </p:sp>
    </p:spTree>
    <p:extLst>
      <p:ext uri="{BB962C8B-B14F-4D97-AF65-F5344CB8AC3E}">
        <p14:creationId xmlns:p14="http://schemas.microsoft.com/office/powerpoint/2010/main" val="39154321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FA9D7DE-3A6B-48A1-891E-05D81C625E76}" type="datetimeFigureOut">
              <a:rPr lang="en-GB" smtClean="0"/>
              <a:t>16/08/2016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6697806-305F-4CAD-B140-285407636612}" type="slidenum">
              <a:rPr lang="en-GB" smtClean="0"/>
              <a:t>‹#›</a:t>
            </a:fld>
            <a:endParaRPr lang="en-GB"/>
          </a:p>
        </p:txBody>
      </p:sp>
    </p:spTree>
    <p:extLst>
      <p:ext uri="{BB962C8B-B14F-4D97-AF65-F5344CB8AC3E}">
        <p14:creationId xmlns:p14="http://schemas.microsoft.com/office/powerpoint/2010/main" val="3332554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A9D7DE-3A6B-48A1-891E-05D81C625E76}" type="datetimeFigureOut">
              <a:rPr lang="en-GB" smtClean="0"/>
              <a:t>16/08/2016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6697806-305F-4CAD-B140-285407636612}" type="slidenum">
              <a:rPr lang="en-GB" smtClean="0"/>
              <a:t>‹#›</a:t>
            </a:fld>
            <a:endParaRPr lang="en-GB"/>
          </a:p>
        </p:txBody>
      </p:sp>
    </p:spTree>
    <p:extLst>
      <p:ext uri="{BB962C8B-B14F-4D97-AF65-F5344CB8AC3E}">
        <p14:creationId xmlns:p14="http://schemas.microsoft.com/office/powerpoint/2010/main" val="933578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A9D7DE-3A6B-48A1-891E-05D81C625E76}" type="datetimeFigureOut">
              <a:rPr lang="en-GB" smtClean="0"/>
              <a:t>16/08/2016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6697806-305F-4CAD-B140-285407636612}" type="slidenum">
              <a:rPr lang="en-GB" smtClean="0"/>
              <a:t>‹#›</a:t>
            </a:fld>
            <a:endParaRPr lang="en-GB"/>
          </a:p>
        </p:txBody>
      </p:sp>
    </p:spTree>
    <p:extLst>
      <p:ext uri="{BB962C8B-B14F-4D97-AF65-F5344CB8AC3E}">
        <p14:creationId xmlns:p14="http://schemas.microsoft.com/office/powerpoint/2010/main" val="10110590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A9D7DE-3A6B-48A1-891E-05D81C625E76}" type="datetimeFigureOut">
              <a:rPr lang="en-GB" smtClean="0"/>
              <a:t>16/08/2016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6697806-305F-4CAD-B140-285407636612}" type="slidenum">
              <a:rPr lang="en-GB" smtClean="0"/>
              <a:t>‹#›</a:t>
            </a:fld>
            <a:endParaRPr lang="en-GB"/>
          </a:p>
        </p:txBody>
      </p:sp>
    </p:spTree>
    <p:extLst>
      <p:ext uri="{BB962C8B-B14F-4D97-AF65-F5344CB8AC3E}">
        <p14:creationId xmlns:p14="http://schemas.microsoft.com/office/powerpoint/2010/main" val="39490446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A9D7DE-3A6B-48A1-891E-05D81C625E76}" type="datetimeFigureOut">
              <a:rPr lang="en-GB" smtClean="0"/>
              <a:t>16/08/2016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697806-305F-4CAD-B140-285407636612}" type="slidenum">
              <a:rPr lang="en-GB" smtClean="0"/>
              <a:t>‹#›</a:t>
            </a:fld>
            <a:endParaRPr lang="en-GB"/>
          </a:p>
        </p:txBody>
      </p:sp>
    </p:spTree>
    <p:extLst>
      <p:ext uri="{BB962C8B-B14F-4D97-AF65-F5344CB8AC3E}">
        <p14:creationId xmlns:p14="http://schemas.microsoft.com/office/powerpoint/2010/main" val="3370947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newint.org/issues/2016/07/01/" TargetMode="External"/><Relationship Id="rId2" Type="http://schemas.openxmlformats.org/officeDocument/2006/relationships/hyperlink" Target="https://eewiki.newint.org/index.php/Helping_in_two_clicks:_technology_and_charity" TargetMode="Externa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eewiki.newint.org/index.php/How_Google,_Facebook_and_Amazon_won_the_world"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eewiki.newint.org/index.php/No_Mr_Zuckerberg:_India%27s_fight_against_Facebook"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35696" y="1842939"/>
            <a:ext cx="6622504" cy="3602285"/>
          </a:xfrm>
        </p:spPr>
        <p:txBody>
          <a:bodyPr>
            <a:noAutofit/>
          </a:bodyPr>
          <a:lstStyle/>
          <a:p>
            <a:r>
              <a:rPr lang="en-GB" sz="8000" b="1" dirty="0" smtClean="0"/>
              <a:t>Facebook, Google and Amazon</a:t>
            </a:r>
            <a:endParaRPr lang="en-GB" sz="8000" b="1" dirty="0"/>
          </a:p>
        </p:txBody>
      </p:sp>
      <p:sp>
        <p:nvSpPr>
          <p:cNvPr id="3" name="Subtitle 2"/>
          <p:cNvSpPr>
            <a:spLocks noGrp="1"/>
          </p:cNvSpPr>
          <p:nvPr>
            <p:ph type="subTitle" idx="1"/>
          </p:nvPr>
        </p:nvSpPr>
        <p:spPr>
          <a:xfrm>
            <a:off x="1331640" y="5517232"/>
            <a:ext cx="6400800" cy="1080120"/>
          </a:xfrm>
        </p:spPr>
        <p:txBody>
          <a:bodyPr>
            <a:normAutofit lnSpcReduction="10000"/>
          </a:bodyPr>
          <a:lstStyle/>
          <a:p>
            <a:pPr>
              <a:defRPr/>
            </a:pPr>
            <a:r>
              <a:rPr lang="en-GB" altLang="en-US" b="1" dirty="0">
                <a:solidFill>
                  <a:schemeClr val="accent6">
                    <a:lumMod val="50000"/>
                  </a:schemeClr>
                </a:solidFill>
              </a:rPr>
              <a:t>New Internationalist Easier English</a:t>
            </a:r>
          </a:p>
          <a:p>
            <a:pPr>
              <a:defRPr/>
            </a:pPr>
            <a:r>
              <a:rPr lang="en-GB" altLang="en-US" b="1" dirty="0">
                <a:solidFill>
                  <a:srgbClr val="00B050"/>
                </a:solidFill>
              </a:rPr>
              <a:t>Ready </a:t>
            </a:r>
            <a:r>
              <a:rPr lang="en-GB" altLang="en-US" b="1" dirty="0" smtClean="0">
                <a:solidFill>
                  <a:srgbClr val="00B050"/>
                </a:solidFill>
              </a:rPr>
              <a:t>Intermediate </a:t>
            </a:r>
            <a:r>
              <a:rPr lang="en-GB" altLang="en-US" b="1" dirty="0">
                <a:solidFill>
                  <a:srgbClr val="00B050"/>
                </a:solidFill>
              </a:rPr>
              <a:t>Lesson</a:t>
            </a:r>
          </a:p>
          <a:p>
            <a:endParaRPr lang="en-GB"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404664"/>
            <a:ext cx="6370637" cy="143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16632"/>
            <a:ext cx="2095500" cy="2962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479944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Homework:</a:t>
            </a:r>
            <a:endParaRPr lang="en-GB" b="1" dirty="0"/>
          </a:p>
        </p:txBody>
      </p:sp>
      <p:sp>
        <p:nvSpPr>
          <p:cNvPr id="3" name="Content Placeholder 2"/>
          <p:cNvSpPr>
            <a:spLocks noGrp="1"/>
          </p:cNvSpPr>
          <p:nvPr>
            <p:ph idx="1"/>
          </p:nvPr>
        </p:nvSpPr>
        <p:spPr>
          <a:xfrm>
            <a:off x="179512" y="1196752"/>
            <a:ext cx="8856984" cy="5544616"/>
          </a:xfrm>
        </p:spPr>
        <p:txBody>
          <a:bodyPr/>
          <a:lstStyle/>
          <a:p>
            <a:pPr marL="0" indent="0">
              <a:buNone/>
            </a:pPr>
            <a:r>
              <a:rPr lang="en-GB" dirty="0" smtClean="0"/>
              <a:t>1/ Read this Easier English article:</a:t>
            </a:r>
          </a:p>
          <a:p>
            <a:pPr marL="0" indent="0">
              <a:buNone/>
            </a:pPr>
            <a:r>
              <a:rPr lang="en-GB" dirty="0">
                <a:hlinkClick r:id="rId2"/>
              </a:rPr>
              <a:t>https://eewiki.newint.org/index.php/Helping_in_two_clicks:_</a:t>
            </a:r>
            <a:r>
              <a:rPr lang="en-GB" dirty="0" smtClean="0">
                <a:hlinkClick r:id="rId2"/>
              </a:rPr>
              <a:t>technology_and_charity</a:t>
            </a:r>
            <a:endParaRPr lang="en-GB" dirty="0" smtClean="0"/>
          </a:p>
          <a:p>
            <a:pPr marL="0" indent="0">
              <a:buNone/>
            </a:pPr>
            <a:r>
              <a:rPr lang="en-GB" smtClean="0"/>
              <a:t>2/ Read </a:t>
            </a:r>
            <a:r>
              <a:rPr lang="en-GB" dirty="0" smtClean="0"/>
              <a:t>the original version of all 4 New Internationalist articles from this lesson:</a:t>
            </a:r>
          </a:p>
          <a:p>
            <a:pPr marL="0" indent="0">
              <a:buNone/>
            </a:pPr>
            <a:r>
              <a:rPr lang="en-GB" dirty="0">
                <a:hlinkClick r:id="rId3"/>
              </a:rPr>
              <a:t>https://newint.org/issues/2016/07/01</a:t>
            </a:r>
            <a:r>
              <a:rPr lang="en-GB" dirty="0" smtClean="0">
                <a:hlinkClick r:id="rId3"/>
              </a:rPr>
              <a:t>/</a:t>
            </a:r>
            <a:endParaRPr lang="en-GB" dirty="0" smtClean="0"/>
          </a:p>
          <a:p>
            <a:pPr marL="0" indent="0">
              <a:buNone/>
            </a:pPr>
            <a:r>
              <a:rPr lang="en-GB" sz="2400" dirty="0" smtClean="0"/>
              <a:t>(after reading the Easier English </a:t>
            </a:r>
          </a:p>
          <a:p>
            <a:pPr marL="0" indent="0">
              <a:buNone/>
            </a:pPr>
            <a:r>
              <a:rPr lang="en-GB" sz="2400" dirty="0" smtClean="0"/>
              <a:t>articles, these will now be far </a:t>
            </a:r>
          </a:p>
          <a:p>
            <a:pPr marL="0" indent="0">
              <a:buNone/>
            </a:pPr>
            <a:r>
              <a:rPr lang="en-GB" sz="2400" dirty="0" smtClean="0"/>
              <a:t>easier to understand)</a:t>
            </a:r>
          </a:p>
          <a:p>
            <a:pPr marL="0" indent="0">
              <a:buNone/>
            </a:pPr>
            <a:endParaRPr lang="en-GB" dirty="0" smtClean="0"/>
          </a:p>
          <a:p>
            <a:pPr marL="0" indent="0">
              <a:buNone/>
            </a:pPr>
            <a:endParaRPr lang="en-GB" dirty="0"/>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01752" y="4509120"/>
            <a:ext cx="3590257" cy="23488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3614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5338936" cy="1143000"/>
          </a:xfrm>
        </p:spPr>
        <p:txBody>
          <a:bodyPr/>
          <a:lstStyle/>
          <a:p>
            <a:r>
              <a:rPr lang="en-GB" b="1" dirty="0" smtClean="0"/>
              <a:t>Today’s lesson:</a:t>
            </a:r>
            <a:endParaRPr lang="en-GB" b="1" dirty="0"/>
          </a:p>
        </p:txBody>
      </p:sp>
      <p:sp>
        <p:nvSpPr>
          <p:cNvPr id="3" name="Content Placeholder 2"/>
          <p:cNvSpPr>
            <a:spLocks noGrp="1"/>
          </p:cNvSpPr>
          <p:nvPr>
            <p:ph idx="1"/>
          </p:nvPr>
        </p:nvSpPr>
        <p:spPr>
          <a:xfrm>
            <a:off x="457200" y="1844824"/>
            <a:ext cx="8229600" cy="4281339"/>
          </a:xfrm>
        </p:spPr>
        <p:txBody>
          <a:bodyPr>
            <a:normAutofit fontScale="92500" lnSpcReduction="20000"/>
          </a:bodyPr>
          <a:lstStyle/>
          <a:p>
            <a:r>
              <a:rPr lang="en-GB" sz="6000" dirty="0" smtClean="0"/>
              <a:t>QUIZ</a:t>
            </a:r>
          </a:p>
          <a:p>
            <a:r>
              <a:rPr lang="en-GB" sz="6000" dirty="0" smtClean="0"/>
              <a:t>Speaking </a:t>
            </a:r>
          </a:p>
          <a:p>
            <a:r>
              <a:rPr lang="en-GB" sz="6000" dirty="0" smtClean="0"/>
              <a:t>Jigsaw reading</a:t>
            </a:r>
          </a:p>
          <a:p>
            <a:r>
              <a:rPr lang="en-GB" sz="6000" dirty="0" smtClean="0"/>
              <a:t>Writing tweets </a:t>
            </a:r>
          </a:p>
          <a:p>
            <a:pPr marL="0" indent="0">
              <a:buNone/>
            </a:pPr>
            <a:r>
              <a:rPr lang="en-GB" sz="6000" dirty="0" smtClean="0"/>
              <a:t>to summarise texts</a:t>
            </a:r>
            <a:endParaRPr lang="en-GB" sz="6000" dirty="0"/>
          </a:p>
        </p:txBody>
      </p:sp>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64088" y="153718"/>
            <a:ext cx="3639962" cy="51474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662171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260648"/>
            <a:ext cx="8856984" cy="490066"/>
          </a:xfrm>
        </p:spPr>
        <p:txBody>
          <a:bodyPr>
            <a:noAutofit/>
          </a:bodyPr>
          <a:lstStyle/>
          <a:p>
            <a:r>
              <a:rPr lang="en-GB" dirty="0" smtClean="0"/>
              <a:t>Try this </a:t>
            </a:r>
            <a:r>
              <a:rPr lang="en-GB" dirty="0" smtClean="0"/>
              <a:t>quiz </a:t>
            </a:r>
            <a:r>
              <a:rPr lang="en-GB" sz="3200" dirty="0" smtClean="0"/>
              <a:t>(then check answers on the infographic on the next slide):</a:t>
            </a:r>
            <a:endParaRPr lang="en-GB" sz="3200" dirty="0"/>
          </a:p>
        </p:txBody>
      </p:sp>
      <p:sp>
        <p:nvSpPr>
          <p:cNvPr id="3" name="Content Placeholder 2"/>
          <p:cNvSpPr>
            <a:spLocks noGrp="1"/>
          </p:cNvSpPr>
          <p:nvPr>
            <p:ph idx="1"/>
          </p:nvPr>
        </p:nvSpPr>
        <p:spPr>
          <a:xfrm>
            <a:off x="107504" y="1052736"/>
            <a:ext cx="8928992" cy="5688632"/>
          </a:xfrm>
        </p:spPr>
        <p:txBody>
          <a:bodyPr>
            <a:normAutofit fontScale="85000" lnSpcReduction="20000"/>
          </a:bodyPr>
          <a:lstStyle/>
          <a:p>
            <a:pPr marL="0" indent="0">
              <a:buNone/>
            </a:pPr>
            <a:r>
              <a:rPr lang="en-GB" dirty="0" smtClean="0"/>
              <a:t>1) How many emails are sent in the world on a typical day?: </a:t>
            </a:r>
          </a:p>
          <a:p>
            <a:pPr marL="0" indent="0">
              <a:buNone/>
            </a:pPr>
            <a:r>
              <a:rPr lang="en-GB" i="1" dirty="0" smtClean="0"/>
              <a:t>a) 2 billion b) 20 billion c) 200 billion</a:t>
            </a:r>
            <a:r>
              <a:rPr lang="en-GB" dirty="0" smtClean="0"/>
              <a:t> </a:t>
            </a:r>
          </a:p>
          <a:p>
            <a:pPr marL="0" indent="0">
              <a:buNone/>
            </a:pPr>
            <a:r>
              <a:rPr lang="en-GB" dirty="0" smtClean="0"/>
              <a:t>2) What percentage of internet searches are with Google?: </a:t>
            </a:r>
          </a:p>
          <a:p>
            <a:pPr marL="0" indent="0">
              <a:buNone/>
            </a:pPr>
            <a:r>
              <a:rPr lang="en-GB" i="1" dirty="0" smtClean="0"/>
              <a:t>a) 51% b) 71% c) 91%</a:t>
            </a:r>
            <a:r>
              <a:rPr lang="en-GB" dirty="0" smtClean="0"/>
              <a:t> </a:t>
            </a:r>
          </a:p>
          <a:p>
            <a:pPr marL="0" indent="0">
              <a:buNone/>
            </a:pPr>
            <a:r>
              <a:rPr lang="en-GB" dirty="0" smtClean="0"/>
              <a:t>3) What is the value of Google, Facebook and Amazon together?: </a:t>
            </a:r>
          </a:p>
          <a:p>
            <a:pPr marL="0" indent="0">
              <a:buNone/>
            </a:pPr>
            <a:r>
              <a:rPr lang="en-GB" i="1" dirty="0" smtClean="0"/>
              <a:t>a) Over $1,000 billion b) about $100 billion c) less than $10 billion</a:t>
            </a:r>
            <a:r>
              <a:rPr lang="en-GB" dirty="0" smtClean="0"/>
              <a:t> </a:t>
            </a:r>
          </a:p>
          <a:p>
            <a:pPr marL="0" indent="0">
              <a:buNone/>
            </a:pPr>
            <a:r>
              <a:rPr lang="en-GB" dirty="0" smtClean="0"/>
              <a:t>4) How many active members does Facebook have?: </a:t>
            </a:r>
          </a:p>
          <a:p>
            <a:pPr marL="0" indent="0">
              <a:buNone/>
            </a:pPr>
            <a:r>
              <a:rPr lang="en-GB" i="1" dirty="0" smtClean="0"/>
              <a:t>a) 1.65 thousand b) 1.65 million c) 1.65 billion</a:t>
            </a:r>
            <a:r>
              <a:rPr lang="en-GB" dirty="0" smtClean="0"/>
              <a:t> </a:t>
            </a:r>
          </a:p>
          <a:p>
            <a:pPr marL="0" indent="0">
              <a:buNone/>
            </a:pPr>
            <a:r>
              <a:rPr lang="en-GB" dirty="0" smtClean="0"/>
              <a:t>5) How many companies has Facebook bought since 2005?: </a:t>
            </a:r>
          </a:p>
          <a:p>
            <a:pPr marL="0" indent="0">
              <a:buNone/>
            </a:pPr>
            <a:r>
              <a:rPr lang="en-GB" i="1" dirty="0" smtClean="0"/>
              <a:t>a) 5 b) 50 c) 500</a:t>
            </a:r>
            <a:r>
              <a:rPr lang="en-GB" dirty="0" smtClean="0"/>
              <a:t> </a:t>
            </a:r>
          </a:p>
          <a:p>
            <a:pPr marL="0" indent="0">
              <a:buNone/>
            </a:pPr>
            <a:r>
              <a:rPr lang="en-GB" dirty="0" smtClean="0"/>
              <a:t>6) How much money does Amazon owner Jeff Bezos have?: </a:t>
            </a:r>
          </a:p>
          <a:p>
            <a:pPr marL="0" indent="0">
              <a:buNone/>
            </a:pPr>
            <a:r>
              <a:rPr lang="en-GB" i="1" dirty="0" smtClean="0"/>
              <a:t>a) about $50 million b) about $50 billion c) about $50 trillion</a:t>
            </a:r>
            <a:r>
              <a:rPr lang="en-GB" dirty="0" smtClean="0"/>
              <a:t> </a:t>
            </a:r>
          </a:p>
          <a:p>
            <a:endParaRPr lang="en-GB" dirty="0"/>
          </a:p>
        </p:txBody>
      </p:sp>
    </p:spTree>
    <p:extLst>
      <p:ext uri="{BB962C8B-B14F-4D97-AF65-F5344CB8AC3E}">
        <p14:creationId xmlns:p14="http://schemas.microsoft.com/office/powerpoint/2010/main" val="12763355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2" cstate="print">
            <a:extLst>
              <a:ext uri="{28A0092B-C50C-407E-A947-70E740481C1C}">
                <a14:useLocalDpi xmlns:a14="http://schemas.microsoft.com/office/drawing/2010/main" val="0"/>
              </a:ext>
            </a:extLst>
          </a:blip>
          <a:stretch>
            <a:fillRect/>
          </a:stretch>
        </p:blipFill>
        <p:spPr>
          <a:xfrm>
            <a:off x="1691680" y="-819472"/>
            <a:ext cx="6121400" cy="8658226"/>
          </a:xfrm>
        </p:spPr>
      </p:pic>
    </p:spTree>
    <p:extLst>
      <p:ext uri="{BB962C8B-B14F-4D97-AF65-F5344CB8AC3E}">
        <p14:creationId xmlns:p14="http://schemas.microsoft.com/office/powerpoint/2010/main" val="12831299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5" y="274638"/>
            <a:ext cx="8948044" cy="2578298"/>
          </a:xfrm>
        </p:spPr>
        <p:txBody>
          <a:bodyPr>
            <a:normAutofit fontScale="90000"/>
          </a:bodyPr>
          <a:lstStyle/>
          <a:p>
            <a:r>
              <a:rPr lang="en-GB" b="1" dirty="0" smtClean="0"/>
              <a:t>What do you know about these </a:t>
            </a:r>
            <a:r>
              <a:rPr lang="en-GB" b="1" dirty="0"/>
              <a:t>2</a:t>
            </a:r>
            <a:r>
              <a:rPr lang="en-GB" b="1" dirty="0" smtClean="0"/>
              <a:t> companies? </a:t>
            </a:r>
            <a:br>
              <a:rPr lang="en-GB" b="1" dirty="0" smtClean="0"/>
            </a:br>
            <a:r>
              <a:rPr lang="en-GB" b="1" dirty="0" smtClean="0"/>
              <a:t>In pairs, make a list of what could be good and what could be bad about them:</a:t>
            </a:r>
            <a:endParaRPr lang="en-GB" b="1"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150" y="3360923"/>
            <a:ext cx="4990153" cy="1512167"/>
          </a:xfr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57842" y="3429000"/>
            <a:ext cx="3697707" cy="2736304"/>
          </a:xfrm>
          <a:prstGeom prst="rect">
            <a:avLst/>
          </a:prstGeom>
        </p:spPr>
      </p:pic>
    </p:spTree>
    <p:extLst>
      <p:ext uri="{BB962C8B-B14F-4D97-AF65-F5344CB8AC3E}">
        <p14:creationId xmlns:p14="http://schemas.microsoft.com/office/powerpoint/2010/main" val="16213492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16632"/>
            <a:ext cx="8784976" cy="720080"/>
          </a:xfrm>
        </p:spPr>
        <p:txBody>
          <a:bodyPr>
            <a:normAutofit fontScale="90000"/>
          </a:bodyPr>
          <a:lstStyle/>
          <a:p>
            <a:r>
              <a:rPr lang="en-GB" dirty="0" smtClean="0"/>
              <a:t>Now compare your points to this article:</a:t>
            </a:r>
            <a:endParaRPr lang="en-GB" dirty="0"/>
          </a:p>
        </p:txBody>
      </p:sp>
      <p:sp>
        <p:nvSpPr>
          <p:cNvPr id="3" name="Content Placeholder 2"/>
          <p:cNvSpPr>
            <a:spLocks noGrp="1"/>
          </p:cNvSpPr>
          <p:nvPr>
            <p:ph idx="1"/>
          </p:nvPr>
        </p:nvSpPr>
        <p:spPr>
          <a:xfrm>
            <a:off x="107504" y="908720"/>
            <a:ext cx="8928992" cy="5832648"/>
          </a:xfrm>
        </p:spPr>
        <p:txBody>
          <a:bodyPr>
            <a:normAutofit fontScale="55000" lnSpcReduction="20000"/>
          </a:bodyPr>
          <a:lstStyle/>
          <a:p>
            <a:pPr marL="0" indent="0">
              <a:buNone/>
            </a:pPr>
            <a:r>
              <a:rPr lang="en-GB" b="1" dirty="0" smtClean="0"/>
              <a:t>The sharing economy: Uber and </a:t>
            </a:r>
            <a:r>
              <a:rPr lang="en-GB" b="1" dirty="0" err="1" smtClean="0"/>
              <a:t>AirBnB</a:t>
            </a:r>
            <a:r>
              <a:rPr lang="en-GB" dirty="0" smtClean="0"/>
              <a:t> </a:t>
            </a:r>
          </a:p>
          <a:p>
            <a:pPr marL="0" indent="0">
              <a:buNone/>
            </a:pPr>
            <a:r>
              <a:rPr lang="en-GB" dirty="0" smtClean="0"/>
              <a:t>Uber and Airbnb are two of the new ‘person-to-person’ businesses. They use the internet to match people who want a service with someone who can give that service. It seems informal, more like a ‘social movement’ than a business. You don’t use a professional taxi service, Uber connects you with a person with a car in your area now – instead of a professional taxi service. Airbnb lets you stay in someone’s home – instead of a hotel. </a:t>
            </a:r>
          </a:p>
          <a:p>
            <a:pPr marL="0" indent="0">
              <a:buNone/>
            </a:pPr>
            <a:r>
              <a:rPr lang="en-GB" dirty="0" smtClean="0"/>
              <a:t>But it’s not all good. The owners of Uber and Airbnb are now billionaires; the people who provide the services don't earn much. It’s not really sharing. </a:t>
            </a:r>
          </a:p>
          <a:p>
            <a:pPr marL="0" indent="0">
              <a:buNone/>
            </a:pPr>
            <a:r>
              <a:rPr lang="en-GB" dirty="0" smtClean="0"/>
              <a:t>The market value of Uber is now $69.5 billion. The National Public Investment Fund of Saudi Arabia recently invested $3.5 billion in Uber. And Travis Kalanick (Uber CEO) said that they look forward to working with Saudi Arabia to support their economic and social reforms. </a:t>
            </a:r>
          </a:p>
          <a:p>
            <a:pPr marL="0" indent="0">
              <a:buNone/>
            </a:pPr>
            <a:r>
              <a:rPr lang="en-GB" dirty="0" smtClean="0"/>
              <a:t>Uber does not follow local laws strictly. It says it is a ‘platform’ to connect drivers with passengers, but the regulations are not clear so it does not have to be responsible. It can change prices when there is more or less demand. In 2015 there were more than 50 lawsuits against Uber in the US and many countries (Belgium, Germany, Canada, Australia, New Zealand / </a:t>
            </a:r>
            <a:r>
              <a:rPr lang="en-GB" dirty="0" err="1" smtClean="0"/>
              <a:t>Aotearoa</a:t>
            </a:r>
            <a:r>
              <a:rPr lang="en-GB" dirty="0" smtClean="0"/>
              <a:t> and Brazil) have said it broke rules. Spain, Thailand and France have banned Uber – they say it is ‘illegal’ and ‘dangerous’. </a:t>
            </a:r>
          </a:p>
          <a:p>
            <a:pPr marL="0" indent="0">
              <a:buNone/>
            </a:pPr>
            <a:r>
              <a:rPr lang="en-GB" dirty="0" smtClean="0"/>
              <a:t>Airbnb grew mainly by people telling others about how the company has helped people who do not have much money but have a spare room. In 2011 it had 50,000 beds; by mid-2015 it had 1.2 million (more beds than the world’s largest hotel company). Its value is $24 billion. </a:t>
            </a:r>
          </a:p>
          <a:p>
            <a:pPr marL="0" indent="0">
              <a:buNone/>
            </a:pPr>
            <a:r>
              <a:rPr lang="en-GB" dirty="0" smtClean="0"/>
              <a:t>Airbnb makes small, regulated, tax-paying guest houses go out of business, not big, rich hotels. It says that many of its hosts are ‘artistic’ – and not rich. But we know from research that a lot of the rentals are complete houses. And more Airbnb hosts are now rich people who rent with more than one property. </a:t>
            </a:r>
          </a:p>
          <a:p>
            <a:endParaRPr lang="en-GB" dirty="0"/>
          </a:p>
        </p:txBody>
      </p:sp>
    </p:spTree>
    <p:extLst>
      <p:ext uri="{BB962C8B-B14F-4D97-AF65-F5344CB8AC3E}">
        <p14:creationId xmlns:p14="http://schemas.microsoft.com/office/powerpoint/2010/main" val="38629151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290266"/>
          </a:xfrm>
        </p:spPr>
        <p:txBody>
          <a:bodyPr>
            <a:normAutofit/>
          </a:bodyPr>
          <a:lstStyle/>
          <a:p>
            <a:r>
              <a:rPr lang="en-GB" dirty="0" smtClean="0"/>
              <a:t>Now make another list of things that could be good and bad about Facebook, Google and Amazon</a:t>
            </a:r>
            <a:endParaRPr lang="en-GB"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915816" y="2852936"/>
            <a:ext cx="3383573" cy="3657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341314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Jigsaw reading</a:t>
            </a:r>
            <a:r>
              <a:rPr lang="en-GB" dirty="0" smtClean="0"/>
              <a:t>:</a:t>
            </a:r>
            <a:endParaRPr lang="en-GB" dirty="0"/>
          </a:p>
        </p:txBody>
      </p:sp>
      <p:sp>
        <p:nvSpPr>
          <p:cNvPr id="3" name="Content Placeholder 2"/>
          <p:cNvSpPr>
            <a:spLocks noGrp="1"/>
          </p:cNvSpPr>
          <p:nvPr>
            <p:ph idx="1"/>
          </p:nvPr>
        </p:nvSpPr>
        <p:spPr>
          <a:xfrm>
            <a:off x="179512" y="1124744"/>
            <a:ext cx="8964488" cy="5733256"/>
          </a:xfrm>
        </p:spPr>
        <p:txBody>
          <a:bodyPr>
            <a:normAutofit fontScale="85000" lnSpcReduction="10000"/>
          </a:bodyPr>
          <a:lstStyle/>
          <a:p>
            <a:pPr marL="0" indent="0">
              <a:buNone/>
            </a:pPr>
            <a:r>
              <a:rPr lang="en-GB" u="sng" dirty="0" smtClean="0"/>
              <a:t>1/ Predict</a:t>
            </a:r>
            <a:r>
              <a:rPr lang="en-GB" dirty="0" smtClean="0"/>
              <a:t>: What do you think these two articles will be about?:</a:t>
            </a:r>
          </a:p>
          <a:p>
            <a:pPr marL="0" indent="0" algn="ctr">
              <a:buNone/>
            </a:pPr>
            <a:r>
              <a:rPr lang="en-GB" sz="5200" b="1" dirty="0" smtClean="0">
                <a:solidFill>
                  <a:srgbClr val="7030A0"/>
                </a:solidFill>
              </a:rPr>
              <a:t>‘How Google, Facebook and Amazon won the world’</a:t>
            </a:r>
          </a:p>
          <a:p>
            <a:pPr marL="0" indent="0" algn="ctr">
              <a:buNone/>
            </a:pPr>
            <a:r>
              <a:rPr lang="en-GB" sz="5200" b="1" dirty="0" smtClean="0">
                <a:solidFill>
                  <a:srgbClr val="C00000"/>
                </a:solidFill>
              </a:rPr>
              <a:t>‘No, Mr Zuckerberg’</a:t>
            </a:r>
          </a:p>
          <a:p>
            <a:pPr marL="0" indent="0">
              <a:buNone/>
            </a:pPr>
            <a:r>
              <a:rPr lang="en-GB" u="sng" dirty="0" smtClean="0"/>
              <a:t>2/ Read</a:t>
            </a:r>
            <a:r>
              <a:rPr lang="en-GB" dirty="0" smtClean="0"/>
              <a:t>: </a:t>
            </a:r>
            <a:endParaRPr lang="en-GB" dirty="0"/>
          </a:p>
          <a:p>
            <a:pPr marL="0" indent="0">
              <a:buNone/>
            </a:pPr>
            <a:r>
              <a:rPr lang="en-GB" dirty="0" smtClean="0"/>
              <a:t>A half of </a:t>
            </a:r>
            <a:r>
              <a:rPr lang="en-GB" dirty="0"/>
              <a:t>group read</a:t>
            </a:r>
            <a:r>
              <a:rPr lang="en-GB" dirty="0" smtClean="0"/>
              <a:t>: </a:t>
            </a:r>
            <a:r>
              <a:rPr lang="en-GB" sz="2100" dirty="0" smtClean="0">
                <a:hlinkClick r:id="rId3"/>
              </a:rPr>
              <a:t>https</a:t>
            </a:r>
            <a:r>
              <a:rPr lang="en-GB" sz="2100" dirty="0">
                <a:hlinkClick r:id="rId3"/>
              </a:rPr>
              <a:t>://eewiki.newint.org/index.php/How_Google,_</a:t>
            </a:r>
            <a:r>
              <a:rPr lang="en-GB" sz="2100" dirty="0" smtClean="0">
                <a:hlinkClick r:id="rId3"/>
              </a:rPr>
              <a:t>Facebook_and_Amazon_won_the_world</a:t>
            </a:r>
            <a:endParaRPr lang="en-GB" sz="2100" dirty="0"/>
          </a:p>
          <a:p>
            <a:pPr marL="0" indent="0">
              <a:buNone/>
            </a:pPr>
            <a:r>
              <a:rPr lang="en-GB" dirty="0" smtClean="0"/>
              <a:t>B half of group read:</a:t>
            </a:r>
          </a:p>
          <a:p>
            <a:pPr marL="0" indent="0">
              <a:buNone/>
            </a:pPr>
            <a:r>
              <a:rPr lang="en-GB" sz="2100" dirty="0">
                <a:hlinkClick r:id="rId4"/>
              </a:rPr>
              <a:t>https://eewiki.newint.org/index.php/No_Mr_Zuckerberg:_</a:t>
            </a:r>
            <a:r>
              <a:rPr lang="en-GB" sz="2100" dirty="0" smtClean="0">
                <a:hlinkClick r:id="rId4"/>
              </a:rPr>
              <a:t>India%27s_fight_against_Facebook</a:t>
            </a:r>
            <a:endParaRPr lang="en-GB" sz="2100" dirty="0" smtClean="0"/>
          </a:p>
          <a:p>
            <a:pPr marL="0" indent="0">
              <a:buNone/>
            </a:pPr>
            <a:r>
              <a:rPr lang="en-GB" u="sng" dirty="0" smtClean="0"/>
              <a:t>3/ Share</a:t>
            </a:r>
            <a:r>
              <a:rPr lang="en-GB" dirty="0" smtClean="0"/>
              <a:t>:</a:t>
            </a:r>
          </a:p>
          <a:p>
            <a:pPr marL="0" indent="0">
              <a:buNone/>
            </a:pPr>
            <a:r>
              <a:rPr lang="en-GB" dirty="0" smtClean="0"/>
              <a:t>Pairs (A &amp; B) share what they found out from their text</a:t>
            </a:r>
            <a:endParaRPr lang="en-GB" dirty="0"/>
          </a:p>
        </p:txBody>
      </p:sp>
    </p:spTree>
    <p:extLst>
      <p:ext uri="{BB962C8B-B14F-4D97-AF65-F5344CB8AC3E}">
        <p14:creationId xmlns:p14="http://schemas.microsoft.com/office/powerpoint/2010/main" val="38286349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63888" y="274638"/>
            <a:ext cx="5122912" cy="1570186"/>
          </a:xfrm>
        </p:spPr>
        <p:txBody>
          <a:bodyPr/>
          <a:lstStyle/>
          <a:p>
            <a:r>
              <a:rPr lang="en-GB" b="1" dirty="0" smtClean="0"/>
              <a:t>Writing</a:t>
            </a:r>
            <a:endParaRPr lang="en-GB" b="1" dirty="0"/>
          </a:p>
        </p:txBody>
      </p:sp>
      <p:sp>
        <p:nvSpPr>
          <p:cNvPr id="3" name="Content Placeholder 2"/>
          <p:cNvSpPr>
            <a:spLocks noGrp="1"/>
          </p:cNvSpPr>
          <p:nvPr>
            <p:ph idx="1"/>
          </p:nvPr>
        </p:nvSpPr>
        <p:spPr>
          <a:xfrm>
            <a:off x="457200" y="2132856"/>
            <a:ext cx="8229600" cy="3993307"/>
          </a:xfrm>
        </p:spPr>
        <p:txBody>
          <a:bodyPr>
            <a:noAutofit/>
          </a:bodyPr>
          <a:lstStyle/>
          <a:p>
            <a:pPr marL="0" indent="0" algn="ctr">
              <a:buNone/>
            </a:pPr>
            <a:r>
              <a:rPr lang="en-GB" sz="6000" dirty="0" smtClean="0"/>
              <a:t>                Challenge!:</a:t>
            </a:r>
          </a:p>
          <a:p>
            <a:pPr marL="0" indent="0">
              <a:buNone/>
            </a:pPr>
            <a:r>
              <a:rPr lang="en-GB" sz="6000" dirty="0" smtClean="0"/>
              <a:t>Pairs summarise both articles in one tweet each </a:t>
            </a:r>
            <a:r>
              <a:rPr lang="en-GB" sz="5400" dirty="0" smtClean="0"/>
              <a:t>(140 characters maximum</a:t>
            </a:r>
            <a:r>
              <a:rPr lang="en-GB" sz="6000" dirty="0" smtClean="0"/>
              <a:t>)</a:t>
            </a:r>
            <a:endParaRPr lang="en-GB" sz="60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548680"/>
            <a:ext cx="3479352" cy="27363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583057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1660</TotalTime>
  <Words>877</Words>
  <Application>Microsoft Office PowerPoint</Application>
  <PresentationFormat>On-screen Show (4:3)</PresentationFormat>
  <Paragraphs>57</Paragraphs>
  <Slides>10</Slides>
  <Notes>2</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Facebook, Google and Amazon</vt:lpstr>
      <vt:lpstr>Today’s lesson:</vt:lpstr>
      <vt:lpstr>Try this quiz (then check answers on the infographic on the next slide):</vt:lpstr>
      <vt:lpstr>PowerPoint Presentation</vt:lpstr>
      <vt:lpstr>What do you know about these 2 companies?  In pairs, make a list of what could be good and what could be bad about them:</vt:lpstr>
      <vt:lpstr>Now compare your points to this article:</vt:lpstr>
      <vt:lpstr>Now make another list of things that could be good and bad about Facebook, Google and Amazon</vt:lpstr>
      <vt:lpstr>Jigsaw reading:</vt:lpstr>
      <vt:lpstr>Writing</vt:lpstr>
      <vt:lpstr>Homework:</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Facebook, Google and Amazon</dc:title>
  <dc:creator>Linda Ruas</dc:creator>
  <cp:lastModifiedBy>Linda Ruas</cp:lastModifiedBy>
  <cp:revision>9</cp:revision>
  <dcterms:created xsi:type="dcterms:W3CDTF">2016-08-03T11:48:49Z</dcterms:created>
  <dcterms:modified xsi:type="dcterms:W3CDTF">2016-08-16T14:22:40Z</dcterms:modified>
</cp:coreProperties>
</file>